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324" r:id="rId10"/>
    <p:sldId id="263" r:id="rId11"/>
    <p:sldId id="264" r:id="rId12"/>
    <p:sldId id="260" r:id="rId13"/>
    <p:sldId id="262" r:id="rId14"/>
    <p:sldId id="265" r:id="rId15"/>
    <p:sldId id="267" r:id="rId16"/>
    <p:sldId id="268" r:id="rId17"/>
    <p:sldId id="294" r:id="rId18"/>
    <p:sldId id="295" r:id="rId19"/>
    <p:sldId id="320" r:id="rId20"/>
    <p:sldId id="321" r:id="rId21"/>
    <p:sldId id="322" r:id="rId22"/>
    <p:sldId id="323" r:id="rId23"/>
    <p:sldId id="289" r:id="rId24"/>
    <p:sldId id="269" r:id="rId25"/>
    <p:sldId id="270" r:id="rId26"/>
    <p:sldId id="271" r:id="rId27"/>
    <p:sldId id="275" r:id="rId28"/>
    <p:sldId id="272" r:id="rId29"/>
    <p:sldId id="287" r:id="rId30"/>
    <p:sldId id="273" r:id="rId31"/>
    <p:sldId id="274" r:id="rId32"/>
    <p:sldId id="277" r:id="rId33"/>
    <p:sldId id="276" r:id="rId34"/>
    <p:sldId id="278" r:id="rId35"/>
    <p:sldId id="279" r:id="rId36"/>
    <p:sldId id="280" r:id="rId37"/>
    <p:sldId id="281" r:id="rId38"/>
    <p:sldId id="286" r:id="rId39"/>
    <p:sldId id="283" r:id="rId40"/>
    <p:sldId id="284" r:id="rId41"/>
    <p:sldId id="285" r:id="rId42"/>
    <p:sldId id="282" r:id="rId43"/>
    <p:sldId id="288" r:id="rId44"/>
    <p:sldId id="290" r:id="rId45"/>
    <p:sldId id="291" r:id="rId46"/>
    <p:sldId id="318" r:id="rId47"/>
    <p:sldId id="319" r:id="rId48"/>
    <p:sldId id="292" r:id="rId49"/>
    <p:sldId id="293" r:id="rId50"/>
    <p:sldId id="296" r:id="rId51"/>
    <p:sldId id="297" r:id="rId52"/>
    <p:sldId id="298" r:id="rId53"/>
    <p:sldId id="299" r:id="rId54"/>
    <p:sldId id="300" r:id="rId55"/>
    <p:sldId id="302" r:id="rId56"/>
    <p:sldId id="303" r:id="rId57"/>
    <p:sldId id="304" r:id="rId58"/>
    <p:sldId id="301" r:id="rId59"/>
    <p:sldId id="316" r:id="rId60"/>
    <p:sldId id="317" r:id="rId61"/>
    <p:sldId id="305" r:id="rId62"/>
    <p:sldId id="312" r:id="rId63"/>
    <p:sldId id="313" r:id="rId64"/>
    <p:sldId id="314" r:id="rId65"/>
    <p:sldId id="315" r:id="rId66"/>
    <p:sldId id="311" r:id="rId67"/>
    <p:sldId id="306" r:id="rId68"/>
    <p:sldId id="307" r:id="rId69"/>
    <p:sldId id="308" r:id="rId70"/>
    <p:sldId id="309" r:id="rId71"/>
    <p:sldId id="310"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6201" autoAdjust="0"/>
  </p:normalViewPr>
  <p:slideViewPr>
    <p:cSldViewPr snapToGrid="0">
      <p:cViewPr varScale="1">
        <p:scale>
          <a:sx n="81" d="100"/>
          <a:sy n="81" d="100"/>
        </p:scale>
        <p:origin x="11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02/12/2022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02/12/2022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02/12/2022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02/12/2022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02/12/2022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02/12/2022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02/12/2022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02/12/2022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5276698"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693519" y="262852"/>
            <a:ext cx="10058400" cy="1450757"/>
          </a:xfrm>
        </p:spPr>
        <p:txBody>
          <a:bodyPr/>
          <a:lstStyle/>
          <a:p>
            <a:r>
              <a:rPr lang="pt-BR" dirty="0"/>
              <a:t>Diagramas</a:t>
            </a:r>
            <a:br>
              <a:rPr lang="pt-BR" dirty="0"/>
            </a:br>
            <a:r>
              <a:rPr lang="pt-BR" sz="2800" dirty="0"/>
              <a:t>Representação de Camadas</a:t>
            </a:r>
            <a:br>
              <a:rPr lang="pt-BR" sz="2800" dirty="0"/>
            </a:br>
            <a:r>
              <a:rPr lang="pt-BR" sz="28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513548"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0" y="-510639"/>
            <a:ext cx="10058400" cy="1450757"/>
          </a:xfrm>
        </p:spPr>
        <p:txBody>
          <a:bodyPr/>
          <a:lstStyle/>
          <a:p>
            <a:r>
              <a:rPr lang="pt-BR" dirty="0"/>
              <a:t>Diagramas - </a:t>
            </a:r>
            <a:r>
              <a:rPr lang="pt-BR" sz="28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0" y="940118"/>
            <a:ext cx="12191131" cy="5917882"/>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280690" y="940118"/>
            <a:ext cx="11630619" cy="5917882"/>
          </a:xfrm>
          <a:prstGeom prst="rect">
            <a:avLst/>
          </a:prstGeom>
        </p:spPr>
      </p:pic>
      <p:sp>
        <p:nvSpPr>
          <p:cNvPr id="3" name="Título 1">
            <a:extLst>
              <a:ext uri="{FF2B5EF4-FFF2-40B4-BE49-F238E27FC236}">
                <a16:creationId xmlns:a16="http://schemas.microsoft.com/office/drawing/2014/main" id="{28474809-6CBE-7B9E-7386-0CC19022E30B}"/>
              </a:ext>
            </a:extLst>
          </p:cNvPr>
          <p:cNvSpPr txBox="1">
            <a:spLocks/>
          </p:cNvSpPr>
          <p:nvPr/>
        </p:nvSpPr>
        <p:spPr>
          <a:xfrm>
            <a:off x="0" y="-510639"/>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Diagramas - </a:t>
            </a:r>
            <a:r>
              <a:rPr lang="pt-BR" sz="2800" dirty="0"/>
              <a:t>Fluxo de Consulta de Produtos</a:t>
            </a:r>
          </a:p>
        </p:txBody>
      </p:sp>
    </p:spTree>
    <p:extLst>
      <p:ext uri="{BB962C8B-B14F-4D97-AF65-F5344CB8AC3E}">
        <p14:creationId xmlns:p14="http://schemas.microsoft.com/office/powerpoint/2010/main" val="2933521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pPr>
              <a:buFont typeface="Wingdings" panose="05000000000000000000" pitchFamily="2" charset="2"/>
              <a:buChar char="q"/>
            </a:pPr>
            <a:r>
              <a:rPr lang="pt-BR" dirty="0"/>
              <a:t>Tecnologias</a:t>
            </a:r>
          </a:p>
          <a:p>
            <a:pPr>
              <a:buFont typeface="Wingdings" panose="05000000000000000000" pitchFamily="2" charset="2"/>
              <a:buChar char="q"/>
            </a:pPr>
            <a:r>
              <a:rPr lang="pt-BR" dirty="0"/>
              <a:t>Cronograma</a:t>
            </a:r>
          </a:p>
          <a:p>
            <a:pPr>
              <a:buFont typeface="Wingdings" panose="05000000000000000000" pitchFamily="2" charset="2"/>
              <a:buChar char="q"/>
            </a:pPr>
            <a:r>
              <a:rPr lang="pt-BR" dirty="0"/>
              <a:t>Funcionalidades</a:t>
            </a:r>
          </a:p>
          <a:p>
            <a:pPr>
              <a:buFont typeface="Wingdings" panose="05000000000000000000" pitchFamily="2" charset="2"/>
              <a:buChar char="q"/>
            </a:pPr>
            <a:r>
              <a:rPr lang="pt-BR" dirty="0"/>
              <a:t>Telas</a:t>
            </a:r>
          </a:p>
          <a:p>
            <a:pPr>
              <a:buFont typeface="Wingdings" panose="05000000000000000000" pitchFamily="2" charset="2"/>
              <a:buChar char="q"/>
            </a:pPr>
            <a:r>
              <a:rPr lang="pt-BR" dirty="0"/>
              <a:t>Testes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pPr>
              <a:buFont typeface="Wingdings" panose="05000000000000000000" pitchFamily="2" charset="2"/>
              <a:buChar char="q"/>
            </a:pPr>
            <a:r>
              <a:rPr lang="pt-BR" dirty="0"/>
              <a:t>Diagramas</a:t>
            </a:r>
          </a:p>
          <a:p>
            <a:pPr lvl="1">
              <a:buFont typeface="Wingdings" panose="05000000000000000000" pitchFamily="2" charset="2"/>
              <a:buChar char="Ø"/>
            </a:pPr>
            <a:r>
              <a:rPr lang="pt-BR" dirty="0"/>
              <a:t>Caso de Uso Geral</a:t>
            </a:r>
          </a:p>
          <a:p>
            <a:pPr lvl="1">
              <a:buFont typeface="Wingdings" panose="05000000000000000000" pitchFamily="2" charset="2"/>
              <a:buChar char="Ø"/>
            </a:pPr>
            <a:r>
              <a:rPr lang="pt-BR" dirty="0"/>
              <a:t>Representação Arquitetural</a:t>
            </a:r>
          </a:p>
          <a:p>
            <a:pPr lvl="1">
              <a:buFont typeface="Wingdings" panose="05000000000000000000" pitchFamily="2" charset="2"/>
              <a:buChar char="Ø"/>
            </a:pPr>
            <a:r>
              <a:rPr lang="pt-BR" dirty="0"/>
              <a:t>Visão Geral</a:t>
            </a:r>
          </a:p>
          <a:p>
            <a:pPr lvl="1">
              <a:buFont typeface="Wingdings" panose="05000000000000000000" pitchFamily="2" charset="2"/>
              <a:buChar char="Ø"/>
            </a:pPr>
            <a:r>
              <a:rPr lang="pt-BR" dirty="0"/>
              <a:t>Camada de Apresentação</a:t>
            </a:r>
          </a:p>
          <a:p>
            <a:pPr lvl="1">
              <a:buFont typeface="Wingdings" panose="05000000000000000000" pitchFamily="2" charset="2"/>
              <a:buChar char="Ø"/>
            </a:pPr>
            <a:r>
              <a:rPr lang="pt-BR" dirty="0"/>
              <a:t>Camada de Negócio</a:t>
            </a:r>
          </a:p>
          <a:p>
            <a:pPr lvl="1">
              <a:buFont typeface="Wingdings" panose="05000000000000000000" pitchFamily="2" charset="2"/>
              <a:buChar char="Ø"/>
            </a:pPr>
            <a:r>
              <a:rPr lang="pt-BR" dirty="0"/>
              <a:t>Camada de Persistência</a:t>
            </a:r>
          </a:p>
          <a:p>
            <a:pPr lvl="1">
              <a:buFont typeface="Wingdings" panose="05000000000000000000" pitchFamily="2" charset="2"/>
              <a:buChar char="Ø"/>
            </a:pPr>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a:xfrm>
            <a:off x="1097280" y="1845734"/>
            <a:ext cx="2156559" cy="4023360"/>
          </a:xfrm>
        </p:spPr>
        <p:txBody>
          <a:bodyPr>
            <a:normAutofit/>
          </a:bodyPr>
          <a:lstStyle/>
          <a:p>
            <a:pPr lvl="1">
              <a:buFont typeface="Wingdings" panose="05000000000000000000" pitchFamily="2" charset="2"/>
              <a:buChar char="q"/>
            </a:pPr>
            <a:r>
              <a:rPr lang="pt-BR" sz="2000" dirty="0"/>
              <a:t>Web</a:t>
            </a:r>
          </a:p>
          <a:p>
            <a:pPr lvl="2">
              <a:buFont typeface="Wingdings" panose="05000000000000000000" pitchFamily="2" charset="2"/>
              <a:buChar char="Ø"/>
            </a:pPr>
            <a:r>
              <a:rPr lang="pt-BR" sz="2000" dirty="0" err="1"/>
              <a:t>Reactjs</a:t>
            </a:r>
            <a:endParaRPr lang="pt-BR" sz="2000" dirty="0"/>
          </a:p>
          <a:p>
            <a:pPr lvl="2">
              <a:buFont typeface="Wingdings" panose="05000000000000000000" pitchFamily="2" charset="2"/>
              <a:buChar char="Ø"/>
            </a:pPr>
            <a:r>
              <a:rPr lang="pt-BR" sz="2000" dirty="0" err="1"/>
              <a:t>Sass</a:t>
            </a:r>
            <a:endParaRPr lang="pt-BR" sz="2000" dirty="0"/>
          </a:p>
          <a:p>
            <a:pPr lvl="2">
              <a:buFont typeface="Wingdings" panose="05000000000000000000" pitchFamily="2" charset="2"/>
              <a:buChar char="Ø"/>
            </a:pPr>
            <a:r>
              <a:rPr lang="pt-BR" sz="2000" dirty="0" err="1"/>
              <a:t>Highcharts</a:t>
            </a:r>
            <a:endParaRPr lang="pt-BR" sz="2000" dirty="0"/>
          </a:p>
          <a:p>
            <a:pPr lvl="2">
              <a:buFont typeface="Wingdings" panose="05000000000000000000" pitchFamily="2" charset="2"/>
              <a:buChar char="Ø"/>
            </a:pPr>
            <a:r>
              <a:rPr lang="pt-BR" sz="2000" dirty="0" err="1"/>
              <a:t>bootstrap</a:t>
            </a:r>
            <a:endParaRPr lang="pt-BR" sz="2000" dirty="0"/>
          </a:p>
          <a:p>
            <a:pPr lvl="2">
              <a:buFont typeface="Wingdings" panose="05000000000000000000" pitchFamily="2" charset="2"/>
              <a:buChar char="Ø"/>
            </a:pPr>
            <a:r>
              <a:rPr lang="pt-BR" sz="2000" dirty="0" err="1"/>
              <a:t>Axios</a:t>
            </a:r>
            <a:endParaRPr lang="pt-BR" sz="2000" dirty="0"/>
          </a:p>
          <a:p>
            <a:pPr lvl="2">
              <a:buFont typeface="Wingdings" panose="05000000000000000000" pitchFamily="2" charset="2"/>
              <a:buChar char="Ø"/>
            </a:pPr>
            <a:endParaRPr lang="pt-BR" sz="2000" dirty="0"/>
          </a:p>
          <a:p>
            <a:pPr lvl="1">
              <a:buFont typeface="Wingdings" panose="05000000000000000000" pitchFamily="2" charset="2"/>
              <a:buChar char="q"/>
            </a:pPr>
            <a:r>
              <a:rPr lang="pt-BR" sz="2000" dirty="0" err="1"/>
              <a:t>Backend</a:t>
            </a:r>
            <a:endParaRPr lang="pt-BR" sz="2000" dirty="0"/>
          </a:p>
          <a:p>
            <a:pPr lvl="2">
              <a:buFont typeface="Wingdings" panose="05000000000000000000" pitchFamily="2" charset="2"/>
              <a:buChar char="Ø"/>
            </a:pPr>
            <a:r>
              <a:rPr lang="pt-BR" sz="2000" dirty="0" err="1"/>
              <a:t>Nodejs</a:t>
            </a:r>
            <a:endParaRPr lang="pt-BR" sz="2000" dirty="0"/>
          </a:p>
          <a:p>
            <a:pPr lvl="2">
              <a:buFont typeface="Wingdings" panose="05000000000000000000" pitchFamily="2" charset="2"/>
              <a:buChar char="Ø"/>
            </a:pPr>
            <a:r>
              <a:rPr lang="pt-BR" sz="2000" dirty="0" err="1"/>
              <a:t>Typescript</a:t>
            </a:r>
            <a:endParaRPr lang="pt-BR" sz="2000" dirty="0"/>
          </a:p>
          <a:p>
            <a:pPr lvl="2">
              <a:buFont typeface="Wingdings" panose="05000000000000000000" pitchFamily="2" charset="2"/>
              <a:buChar char="Ø"/>
            </a:pPr>
            <a:r>
              <a:rPr lang="pt-BR" sz="2000" dirty="0" err="1"/>
              <a:t>Typeorm</a:t>
            </a:r>
            <a:endParaRPr lang="pt-BR" sz="2000" dirty="0"/>
          </a:p>
          <a:p>
            <a:pPr lvl="2">
              <a:buFont typeface="Wingdings" panose="05000000000000000000" pitchFamily="2" charset="2"/>
              <a:buChar char="Ø"/>
            </a:pPr>
            <a:endParaRPr lang="pt-BR" sz="2000" dirty="0"/>
          </a:p>
          <a:p>
            <a:pPr marL="384048" lvl="2" indent="0">
              <a:buNone/>
            </a:pPr>
            <a:endParaRPr lang="pt-BR" sz="2000" dirty="0"/>
          </a:p>
          <a:p>
            <a:pPr lvl="1"/>
            <a:endParaRPr lang="pt-BR" dirty="0"/>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
        <p:nvSpPr>
          <p:cNvPr id="16" name="Espaço Reservado para Conteúdo 2">
            <a:extLst>
              <a:ext uri="{FF2B5EF4-FFF2-40B4-BE49-F238E27FC236}">
                <a16:creationId xmlns:a16="http://schemas.microsoft.com/office/drawing/2014/main" id="{67EF52F7-C683-900D-43D3-84C25D4AB17C}"/>
              </a:ext>
            </a:extLst>
          </p:cNvPr>
          <p:cNvSpPr txBox="1">
            <a:spLocks/>
          </p:cNvSpPr>
          <p:nvPr/>
        </p:nvSpPr>
        <p:spPr>
          <a:xfrm>
            <a:off x="2853276" y="1845734"/>
            <a:ext cx="236218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Wingdings" panose="05000000000000000000" pitchFamily="2" charset="2"/>
              <a:buChar char="q"/>
            </a:pPr>
            <a:r>
              <a:rPr lang="pt-BR" sz="2000" dirty="0" err="1">
                <a:solidFill>
                  <a:schemeClr val="tx1">
                    <a:lumMod val="75000"/>
                    <a:lumOff val="25000"/>
                  </a:schemeClr>
                </a:solidFill>
              </a:rPr>
              <a:t>Postgres</a:t>
            </a:r>
            <a:endParaRPr lang="pt-BR" sz="2000" dirty="0">
              <a:solidFill>
                <a:schemeClr val="tx1">
                  <a:lumMod val="75000"/>
                  <a:lumOff val="25000"/>
                </a:schemeClr>
              </a:solidFill>
            </a:endParaRPr>
          </a:p>
          <a:p>
            <a:pPr marL="742950" lvl="1" indent="-285750">
              <a:buFont typeface="Wingdings" panose="05000000000000000000" pitchFamily="2" charset="2"/>
              <a:buChar char="q"/>
            </a:pPr>
            <a:r>
              <a:rPr lang="pt-BR" sz="2000" dirty="0" err="1">
                <a:solidFill>
                  <a:schemeClr val="tx1">
                    <a:lumMod val="75000"/>
                    <a:lumOff val="25000"/>
                  </a:schemeClr>
                </a:solidFill>
              </a:rPr>
              <a:t>Selenium</a:t>
            </a:r>
            <a:r>
              <a:rPr lang="pt-BR" sz="2000" dirty="0">
                <a:solidFill>
                  <a:schemeClr val="tx1">
                    <a:lumMod val="75000"/>
                    <a:lumOff val="25000"/>
                  </a:schemeClr>
                </a:solidFill>
              </a:rPr>
              <a:t> IDE</a:t>
            </a:r>
          </a:p>
          <a:p>
            <a:pPr lvl="2">
              <a:buFont typeface="Wingdings" panose="05000000000000000000" pitchFamily="2" charset="2"/>
              <a:buChar char="Ø"/>
            </a:pPr>
            <a:endParaRPr lang="pt-BR" sz="2000" dirty="0"/>
          </a:p>
          <a:p>
            <a:pPr marL="384048" lvl="2" indent="0">
              <a:buFont typeface="Calibri" pitchFamily="34" charset="0"/>
              <a:buNone/>
            </a:pPr>
            <a:endParaRPr lang="pt-BR" sz="2000" dirty="0"/>
          </a:p>
          <a:p>
            <a:pPr lvl="1"/>
            <a:endParaRPr lang="pt-BR" dirty="0"/>
          </a:p>
        </p:txBody>
      </p:sp>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8E00ADA-AD1C-D3BE-11ED-719A83AAAAB9}"/>
              </a:ext>
            </a:extLst>
          </p:cNvPr>
          <p:cNvPicPr>
            <a:picLocks noChangeAspect="1"/>
          </p:cNvPicPr>
          <p:nvPr/>
        </p:nvPicPr>
        <p:blipFill>
          <a:blip r:embed="rId2"/>
          <a:stretch>
            <a:fillRect/>
          </a:stretch>
        </p:blipFill>
        <p:spPr>
          <a:xfrm>
            <a:off x="-6219764" y="0"/>
            <a:ext cx="18411764" cy="6858000"/>
          </a:xfrm>
          <a:prstGeom prst="rect">
            <a:avLst/>
          </a:prstGeom>
        </p:spPr>
      </p:pic>
    </p:spTree>
    <p:extLst>
      <p:ext uri="{BB962C8B-B14F-4D97-AF65-F5344CB8AC3E}">
        <p14:creationId xmlns:p14="http://schemas.microsoft.com/office/powerpoint/2010/main" val="4152029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3131373161"/>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400" b="1" dirty="0">
                          <a:effectLst/>
                        </a:rPr>
                        <a:t>Entrega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400" b="1" dirty="0">
                          <a:effectLst/>
                        </a:rPr>
                        <a:t>Data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b="1" dirty="0">
                          <a:effectLst/>
                        </a:rPr>
                        <a:t>Definição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15/08/2022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b="1" dirty="0">
                          <a:effectLst/>
                        </a:rPr>
                        <a:t>Apresentação do Protótipo de Interface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29/08/2022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b="1" dirty="0">
                          <a:effectLst/>
                        </a:rPr>
                        <a:t>Gerenciamento da Conta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05/09/2022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b="1" dirty="0">
                          <a:effectLst/>
                        </a:rPr>
                        <a:t>Testes De Gerenciamento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12/09/2022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b="1" dirty="0">
                          <a:effectLst/>
                        </a:rPr>
                        <a:t>Inserção de Vendas</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26/09/2022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b="1" dirty="0">
                          <a:effectLst/>
                        </a:rPr>
                        <a:t>Processamento de Venda</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18/10/2022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b="1">
                          <a:effectLst/>
                        </a:rPr>
                        <a:t>Caso de Uso de Condução (Fluxo Principal)</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31/10/2022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b="1">
                          <a:effectLst/>
                        </a:rPr>
                        <a:t>Dashboard do Usuário Administrador</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21/11/2022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b="1" dirty="0">
                          <a:effectLst/>
                        </a:rPr>
                        <a:t>Apresentação e Entrega dos Documentos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5/12/2022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46185" y="1748084"/>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46185" y="4919909"/>
            <a:ext cx="3533775" cy="1076325"/>
          </a:xfrm>
          <a:prstGeom prst="rect">
            <a:avLst/>
          </a:prstGeom>
        </p:spPr>
      </p:pic>
      <p:pic>
        <p:nvPicPr>
          <p:cNvPr id="10" name="Imagem 9">
            <a:extLst>
              <a:ext uri="{FF2B5EF4-FFF2-40B4-BE49-F238E27FC236}">
                <a16:creationId xmlns:a16="http://schemas.microsoft.com/office/drawing/2014/main" id="{2FDA2A6E-DC8A-5719-F49E-207BD223FC35}"/>
              </a:ext>
            </a:extLst>
          </p:cNvPr>
          <p:cNvPicPr>
            <a:picLocks noChangeAspect="1"/>
          </p:cNvPicPr>
          <p:nvPr/>
        </p:nvPicPr>
        <p:blipFill>
          <a:blip r:embed="rId4"/>
          <a:stretch>
            <a:fillRect/>
          </a:stretch>
        </p:blipFill>
        <p:spPr>
          <a:xfrm>
            <a:off x="4136591" y="1748084"/>
            <a:ext cx="3505200" cy="2733675"/>
          </a:xfrm>
          <a:prstGeom prst="rect">
            <a:avLst/>
          </a:prstGeom>
        </p:spPr>
      </p:pic>
      <p:pic>
        <p:nvPicPr>
          <p:cNvPr id="12" name="Imagem 11">
            <a:extLst>
              <a:ext uri="{FF2B5EF4-FFF2-40B4-BE49-F238E27FC236}">
                <a16:creationId xmlns:a16="http://schemas.microsoft.com/office/drawing/2014/main" id="{2FFB071B-C408-96EA-F54D-23227008ABD6}"/>
              </a:ext>
            </a:extLst>
          </p:cNvPr>
          <p:cNvPicPr>
            <a:picLocks noChangeAspect="1"/>
          </p:cNvPicPr>
          <p:nvPr/>
        </p:nvPicPr>
        <p:blipFill>
          <a:blip r:embed="rId5"/>
          <a:stretch>
            <a:fillRect/>
          </a:stretch>
        </p:blipFill>
        <p:spPr>
          <a:xfrm>
            <a:off x="6799385" y="1814759"/>
            <a:ext cx="3505200" cy="2667000"/>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Diagramas</a:t>
            </a:r>
          </a:p>
        </p:txBody>
      </p:sp>
      <p:pic>
        <p:nvPicPr>
          <p:cNvPr id="6" name="Graphic 5" descr="Documento">
            <a:extLst>
              <a:ext uri="{FF2B5EF4-FFF2-40B4-BE49-F238E27FC236}">
                <a16:creationId xmlns:a16="http://schemas.microsoft.com/office/drawing/2014/main" id="{9AC0A079-96BD-9E70-E0D0-127945446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27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C296A7-F0B1-4CB4-B7C1-383F0616AD62}">
  <ds:schemaRefs>
    <ds:schemaRef ds:uri="http://schemas.microsoft.com/sharepoint/v3/contenttype/forms"/>
  </ds:schemaRefs>
</ds:datastoreItem>
</file>

<file path=customXml/itemProps3.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TotalTime>626</TotalTime>
  <Words>2977</Words>
  <Application>Microsoft Office PowerPoint</Application>
  <PresentationFormat>Widescreen</PresentationFormat>
  <Paragraphs>356</Paragraphs>
  <Slides>68</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68</vt:i4>
      </vt:variant>
    </vt:vector>
  </HeadingPairs>
  <TitlesOfParts>
    <vt:vector size="74" baseType="lpstr">
      <vt:lpstr>Arial</vt:lpstr>
      <vt:lpstr>Calibri</vt:lpstr>
      <vt:lpstr>Calibri Light</vt:lpstr>
      <vt:lpstr>Times New Roman</vt:lpstr>
      <vt:lpstr>Wingdings</vt:lpstr>
      <vt:lpstr>Retrospectiva</vt:lpstr>
      <vt:lpstr>LGAMES</vt:lpstr>
      <vt:lpstr>Tópicos</vt:lpstr>
      <vt:lpstr>Tópicos</vt:lpstr>
      <vt:lpstr>Tecnologias</vt:lpstr>
      <vt:lpstr>Cronograma</vt:lpstr>
      <vt:lpstr>Diagramas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 Fluxo de Cadastro do Cliente</vt:lpstr>
      <vt:lpstr>Apresentação do PowerPoint</vt:lpstr>
      <vt:lpstr>Diagramas Diagrama classes de Domínio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41</cp:revision>
  <dcterms:created xsi:type="dcterms:W3CDTF">2022-11-20T14:07:41Z</dcterms:created>
  <dcterms:modified xsi:type="dcterms:W3CDTF">2022-12-02T21:32:05Z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